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2" d="100"/>
          <a:sy n="102" d="100"/>
        </p:scale>
        <p:origin x="114" y="2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89403868"/>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158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07 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3992" y="96347"/>
            <a:ext cx="4894975" cy="4431983"/>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8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маусымға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07 </a:t>
            </a:r>
            <a:r>
              <a:rPr lang="ru-RU" altLang="ru-RU" sz="1200" b="1" dirty="0" err="1">
                <a:latin typeface="Times New Roman" panose="02020603050405020304" pitchFamily="18" charset="0"/>
                <a:cs typeface="Times New Roman" pitchFamily="18" charset="0"/>
              </a:rPr>
              <a:t>маусымның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a:t>
            </a:r>
            <a:r>
              <a:rPr lang="kk-KZ" altLang="ru-RU" sz="1200" b="1" dirty="0">
                <a:latin typeface="Times New Roman" panose="02020603050405020304" pitchFamily="18" charset="0"/>
                <a:cs typeface="Times New Roman" pitchFamily="18" charset="0"/>
              </a:rPr>
              <a:t>8 </a:t>
            </a:r>
            <a:r>
              <a:rPr lang="ru-RU" altLang="ru-RU" sz="1200" b="1" dirty="0" err="1">
                <a:latin typeface="Times New Roman" panose="02020603050405020304" pitchFamily="18" charset="0"/>
                <a:cs typeface="Times New Roman" pitchFamily="18" charset="0"/>
              </a:rPr>
              <a:t>маусымның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түнде аздаған жаңбыр жауады, найзағай күтіледі. Оңтүстік-батыстан соғатын жел оңтүстік-шығысқа ауысады, күші 5-10 м/с. Ауа температурасы түнде 13-15, күндіз 28-30 градус жылы болады.</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09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маусымға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0</a:t>
            </a:r>
            <a:r>
              <a:rPr lang="kk-KZ" altLang="ru-RU" sz="1200" b="1" dirty="0">
                <a:latin typeface="Times New Roman" panose="02020603050405020304" pitchFamily="18" charset="0"/>
                <a:cs typeface="Times New Roman" pitchFamily="18" charset="0"/>
              </a:rPr>
              <a:t>8 </a:t>
            </a:r>
            <a:r>
              <a:rPr lang="ru-RU" altLang="ru-RU" sz="1200" b="1" dirty="0" err="1">
                <a:latin typeface="Times New Roman" panose="02020603050405020304" pitchFamily="18" charset="0"/>
                <a:cs typeface="Times New Roman" pitchFamily="18" charset="0"/>
              </a:rPr>
              <a:t>маусымның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a:t>
            </a:r>
            <a:r>
              <a:rPr lang="kk-KZ" altLang="ru-RU" sz="1200" b="1" dirty="0">
                <a:latin typeface="Times New Roman" panose="02020603050405020304" pitchFamily="18" charset="0"/>
                <a:cs typeface="Times New Roman" pitchFamily="18" charset="0"/>
              </a:rPr>
              <a:t>9 </a:t>
            </a:r>
            <a:r>
              <a:rPr lang="ru-RU" altLang="ru-RU" sz="1200" b="1" dirty="0" err="1">
                <a:latin typeface="Times New Roman" panose="02020603050405020304" pitchFamily="18" charset="0"/>
                <a:cs typeface="Times New Roman" pitchFamily="18" charset="0"/>
              </a:rPr>
              <a:t>маусымның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Оңтүстік-шығыстан жел соғады,  күші 9-14 м/с. Ауа температурасы 16-18 градус жылы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just"/>
            <a:endParaRPr lang="kk-KZ" altLang="en-US" sz="1200" dirty="0">
              <a:solidFill>
                <a:schemeClr val="tx1"/>
              </a:solidFill>
              <a:latin typeface="Times New Roman" pitchFamily="18" charset="0"/>
              <a:cs typeface="Times New Roman" pitchFamily="18" charset="0"/>
              <a:sym typeface="+mn-ea"/>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800" b="1">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07 </a:t>
            </a:r>
            <a:r>
              <a:rPr lang="ru-RU" altLang="ru-RU" sz="1200" b="1" dirty="0" err="1">
                <a:latin typeface="Times New Roman" panose="02020603050405020304" pitchFamily="18" charset="0"/>
                <a:cs typeface="Times New Roman" panose="02020603050405020304" pitchFamily="18" charset="0"/>
              </a:rPr>
              <a:t>маусымда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873047090"/>
              </p:ext>
            </p:extLst>
          </p:nvPr>
        </p:nvGraphicFramePr>
        <p:xfrm>
          <a:off x="5052411" y="4581128"/>
          <a:ext cx="4572000" cy="1950864"/>
        </p:xfrm>
        <a:graphic>
          <a:graphicData uri="http://schemas.openxmlformats.org/drawingml/2006/table">
            <a:tbl>
              <a:tblPr firstRow="1" bandRow="1">
                <a:tableStyleId>{5C22544A-7EE6-4342-B048-85BDC9FD1C3A}</a:tableStyleId>
              </a:tblPr>
              <a:tblGrid>
                <a:gridCol w="1699911">
                  <a:extLst>
                    <a:ext uri="{9D8B030D-6E8A-4147-A177-3AD203B41FA5}">
                      <a16:colId xmlns:a16="http://schemas.microsoft.com/office/drawing/2014/main" val="20000"/>
                    </a:ext>
                  </a:extLst>
                </a:gridCol>
                <a:gridCol w="1421552">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576064">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193547">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060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06047">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525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1.051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06047">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898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06047">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180">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22327</TotalTime>
  <Words>582</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4264</cp:revision>
  <cp:lastPrinted>2021-07-01T07:38:07Z</cp:lastPrinted>
  <dcterms:created xsi:type="dcterms:W3CDTF">2018-03-27T06:03:00Z</dcterms:created>
  <dcterms:modified xsi:type="dcterms:W3CDTF">2026-06-07T08:15:07Z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